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9" r:id="rId5"/>
    <p:sldId id="275" r:id="rId6"/>
    <p:sldId id="270" r:id="rId7"/>
    <p:sldId id="276" r:id="rId8"/>
    <p:sldId id="271" r:id="rId9"/>
    <p:sldId id="277" r:id="rId10"/>
    <p:sldId id="272" r:id="rId11"/>
    <p:sldId id="266" r:id="rId12"/>
    <p:sldId id="278" r:id="rId13"/>
    <p:sldId id="273" r:id="rId14"/>
    <p:sldId id="268" r:id="rId15"/>
    <p:sldId id="279" r:id="rId16"/>
    <p:sldId id="262" r:id="rId17"/>
    <p:sldId id="269" r:id="rId1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6" d="100"/>
          <a:sy n="66" d="100"/>
        </p:scale>
        <p:origin x="6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246769"/>
          </a:xfrm>
          <a:prstGeom prst="rect">
            <a:avLst/>
          </a:prstGeom>
          <a:noFill/>
        </p:spPr>
        <p:txBody>
          <a:bodyPr wrap="square" rtlCol="0">
            <a:spAutoFit/>
          </a:bodyPr>
          <a:lstStyle/>
          <a:p>
            <a:pPr algn="just"/>
            <a:r>
              <a:rPr lang="es-ES" sz="2800" b="1" dirty="0"/>
              <a:t>Deja las 99 dentro del aprisco y ______ en _____ de la _______. Cuanto más oscura y tempestuosa es la noche, y más peligroso el camino, tanto mayor es la ansiedad del pastor y más ferviente su búsqueda. Hace todos los ________ posibles por ___________esa sola oveja perdida.</a:t>
            </a:r>
            <a:endParaRPr lang="pt-BR" sz="2800" b="1" dirty="0"/>
          </a:p>
        </p:txBody>
      </p:sp>
      <p:sp>
        <p:nvSpPr>
          <p:cNvPr id="16" name="CaixaDeTexto 15">
            <a:extLst>
              <a:ext uri="{FF2B5EF4-FFF2-40B4-BE49-F238E27FC236}">
                <a16:creationId xmlns:a16="http://schemas.microsoft.com/office/drawing/2014/main" id="{5E49BEEC-FB04-00F9-ABDB-FF4194C1A69F}"/>
              </a:ext>
            </a:extLst>
          </p:cNvPr>
          <p:cNvSpPr txBox="1"/>
          <p:nvPr/>
        </p:nvSpPr>
        <p:spPr>
          <a:xfrm>
            <a:off x="6377370" y="3201189"/>
            <a:ext cx="741709" cy="461665"/>
          </a:xfrm>
          <a:prstGeom prst="rect">
            <a:avLst/>
          </a:prstGeom>
          <a:noFill/>
        </p:spPr>
        <p:txBody>
          <a:bodyPr wrap="square" rtlCol="0">
            <a:spAutoFit/>
          </a:bodyPr>
          <a:lstStyle/>
          <a:p>
            <a:pPr algn="just"/>
            <a:r>
              <a:rPr lang="pt-BR" sz="2400" b="1" dirty="0" err="1">
                <a:solidFill>
                  <a:srgbClr val="C00000"/>
                </a:solidFill>
              </a:rPr>
              <a:t>sale</a:t>
            </a:r>
            <a:endParaRPr lang="pt-BR" sz="2400" b="1" dirty="0">
              <a:solidFill>
                <a:srgbClr val="C00000"/>
              </a:solidFill>
            </a:endParaRPr>
          </a:p>
        </p:txBody>
      </p:sp>
      <p:sp>
        <p:nvSpPr>
          <p:cNvPr id="17" name="CaixaDeTexto 16">
            <a:extLst>
              <a:ext uri="{FF2B5EF4-FFF2-40B4-BE49-F238E27FC236}">
                <a16:creationId xmlns:a16="http://schemas.microsoft.com/office/drawing/2014/main" id="{E7010A34-074F-9016-8822-FDA61FE4B499}"/>
              </a:ext>
            </a:extLst>
          </p:cNvPr>
          <p:cNvSpPr txBox="1"/>
          <p:nvPr/>
        </p:nvSpPr>
        <p:spPr>
          <a:xfrm>
            <a:off x="7912539" y="3198167"/>
            <a:ext cx="1074024" cy="461665"/>
          </a:xfrm>
          <a:prstGeom prst="rect">
            <a:avLst/>
          </a:prstGeom>
          <a:noFill/>
        </p:spPr>
        <p:txBody>
          <a:bodyPr wrap="square" rtlCol="0">
            <a:spAutoFit/>
          </a:bodyPr>
          <a:lstStyle/>
          <a:p>
            <a:pPr algn="just"/>
            <a:r>
              <a:rPr lang="pt-BR" sz="2400" b="1" dirty="0">
                <a:solidFill>
                  <a:srgbClr val="C00000"/>
                </a:solidFill>
              </a:rPr>
              <a:t>busca</a:t>
            </a:r>
          </a:p>
        </p:txBody>
      </p:sp>
      <p:sp>
        <p:nvSpPr>
          <p:cNvPr id="19" name="CaixaDeTexto 18">
            <a:extLst>
              <a:ext uri="{FF2B5EF4-FFF2-40B4-BE49-F238E27FC236}">
                <a16:creationId xmlns:a16="http://schemas.microsoft.com/office/drawing/2014/main" id="{FBD05537-6AC5-A931-E187-8686256B8F60}"/>
              </a:ext>
            </a:extLst>
          </p:cNvPr>
          <p:cNvSpPr txBox="1"/>
          <p:nvPr/>
        </p:nvSpPr>
        <p:spPr>
          <a:xfrm>
            <a:off x="2222642" y="1262123"/>
            <a:ext cx="9165316" cy="1384995"/>
          </a:xfrm>
          <a:prstGeom prst="rect">
            <a:avLst/>
          </a:prstGeom>
          <a:noFill/>
        </p:spPr>
        <p:txBody>
          <a:bodyPr wrap="square" rtlCol="0">
            <a:spAutoFit/>
          </a:bodyPr>
          <a:lstStyle/>
          <a:p>
            <a:pPr algn="just"/>
            <a:r>
              <a:rPr lang="es-ES" sz="2800" b="1" dirty="0">
                <a:solidFill>
                  <a:srgbClr val="1F402B"/>
                </a:solidFill>
              </a:rPr>
              <a:t>Muchas familias tienen una oveja descarriada que se pierde en otros caminos. ¿Qué ejemplo y qué guía nos da Jesús al respecto? (Ver p. 31.)</a:t>
            </a:r>
            <a:endParaRPr lang="pt-BR" sz="2800" b="1" dirty="0">
              <a:solidFill>
                <a:srgbClr val="1F402B"/>
              </a:solidFill>
            </a:endParaRPr>
          </a:p>
        </p:txBody>
      </p:sp>
      <p:sp>
        <p:nvSpPr>
          <p:cNvPr id="20" name="CaixaDeTexto 19">
            <a:extLst>
              <a:ext uri="{FF2B5EF4-FFF2-40B4-BE49-F238E27FC236}">
                <a16:creationId xmlns:a16="http://schemas.microsoft.com/office/drawing/2014/main" id="{C3CFF2E8-1310-BB17-7DBD-F9FA27B2AE70}"/>
              </a:ext>
            </a:extLst>
          </p:cNvPr>
          <p:cNvSpPr txBox="1"/>
          <p:nvPr/>
        </p:nvSpPr>
        <p:spPr>
          <a:xfrm>
            <a:off x="9947093" y="3198167"/>
            <a:ext cx="1236240" cy="461665"/>
          </a:xfrm>
          <a:prstGeom prst="rect">
            <a:avLst/>
          </a:prstGeom>
          <a:noFill/>
        </p:spPr>
        <p:txBody>
          <a:bodyPr wrap="square" rtlCol="0">
            <a:spAutoFit/>
          </a:bodyPr>
          <a:lstStyle/>
          <a:p>
            <a:pPr algn="just"/>
            <a:r>
              <a:rPr lang="pt-BR" sz="2400" b="1" dirty="0">
                <a:solidFill>
                  <a:srgbClr val="C00000"/>
                </a:solidFill>
              </a:rPr>
              <a:t>perdida</a:t>
            </a:r>
          </a:p>
        </p:txBody>
      </p:sp>
      <p:sp>
        <p:nvSpPr>
          <p:cNvPr id="21" name="CaixaDeTexto 20">
            <a:extLst>
              <a:ext uri="{FF2B5EF4-FFF2-40B4-BE49-F238E27FC236}">
                <a16:creationId xmlns:a16="http://schemas.microsoft.com/office/drawing/2014/main" id="{E2C3A5F7-7882-5D03-0884-AA9DAFBDF06F}"/>
              </a:ext>
            </a:extLst>
          </p:cNvPr>
          <p:cNvSpPr txBox="1"/>
          <p:nvPr/>
        </p:nvSpPr>
        <p:spPr>
          <a:xfrm>
            <a:off x="5274148" y="4485226"/>
            <a:ext cx="1474076" cy="461665"/>
          </a:xfrm>
          <a:prstGeom prst="rect">
            <a:avLst/>
          </a:prstGeom>
          <a:noFill/>
        </p:spPr>
        <p:txBody>
          <a:bodyPr wrap="square" rtlCol="0">
            <a:spAutoFit/>
          </a:bodyPr>
          <a:lstStyle/>
          <a:p>
            <a:pPr algn="just"/>
            <a:r>
              <a:rPr lang="pt-BR" sz="2400" b="1" dirty="0" err="1">
                <a:solidFill>
                  <a:srgbClr val="C00000"/>
                </a:solidFill>
              </a:rPr>
              <a:t>esfuerzos</a:t>
            </a:r>
            <a:endParaRPr lang="pt-BR" sz="2400" b="1" dirty="0">
              <a:solidFill>
                <a:srgbClr val="C00000"/>
              </a:solidFill>
            </a:endParaRPr>
          </a:p>
        </p:txBody>
      </p:sp>
      <p:sp>
        <p:nvSpPr>
          <p:cNvPr id="22" name="CaixaDeTexto 21">
            <a:extLst>
              <a:ext uri="{FF2B5EF4-FFF2-40B4-BE49-F238E27FC236}">
                <a16:creationId xmlns:a16="http://schemas.microsoft.com/office/drawing/2014/main" id="{203EFA64-9648-DDB5-9790-78370FA10D42}"/>
              </a:ext>
            </a:extLst>
          </p:cNvPr>
          <p:cNvSpPr txBox="1"/>
          <p:nvPr/>
        </p:nvSpPr>
        <p:spPr>
          <a:xfrm>
            <a:off x="8963133" y="4485226"/>
            <a:ext cx="1474076" cy="461665"/>
          </a:xfrm>
          <a:prstGeom prst="rect">
            <a:avLst/>
          </a:prstGeom>
          <a:noFill/>
        </p:spPr>
        <p:txBody>
          <a:bodyPr wrap="square" rtlCol="0">
            <a:spAutoFit/>
          </a:bodyPr>
          <a:lstStyle/>
          <a:p>
            <a:pPr algn="just"/>
            <a:r>
              <a:rPr lang="pt-BR" sz="2400" b="1" dirty="0">
                <a:solidFill>
                  <a:srgbClr val="C00000"/>
                </a:solidFill>
              </a:rPr>
              <a:t>encontrar</a:t>
            </a:r>
          </a:p>
        </p:txBody>
      </p:sp>
    </p:spTree>
    <p:extLst>
      <p:ext uri="{BB962C8B-B14F-4D97-AF65-F5344CB8AC3E}">
        <p14:creationId xmlns:p14="http://schemas.microsoft.com/office/powerpoint/2010/main" val="21207017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046680"/>
            <a:ext cx="9165316" cy="1815882"/>
          </a:xfrm>
          <a:prstGeom prst="rect">
            <a:avLst/>
          </a:prstGeom>
          <a:noFill/>
        </p:spPr>
        <p:txBody>
          <a:bodyPr wrap="square" rtlCol="0">
            <a:spAutoFit/>
          </a:bodyPr>
          <a:lstStyle/>
          <a:p>
            <a:pPr algn="just"/>
            <a:r>
              <a:rPr lang="es-ES" sz="2800" b="1" dirty="0">
                <a:solidFill>
                  <a:srgbClr val="1F402B"/>
                </a:solidFill>
              </a:rPr>
              <a:t>¿Cómo debemos actuar cuando nos encontramos con un hijo o un miembro de la familia que ha abandonado los caminos del Señor? ¿Qué pautas aprendemos en la parábola de la oveja perdida? (Ver p. 31.)</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301208"/>
            <a:ext cx="10237076" cy="2677656"/>
          </a:xfrm>
          <a:prstGeom prst="rect">
            <a:avLst/>
          </a:prstGeom>
          <a:noFill/>
        </p:spPr>
        <p:txBody>
          <a:bodyPr wrap="square" rtlCol="0">
            <a:spAutoFit/>
          </a:bodyPr>
          <a:lstStyle/>
          <a:p>
            <a:pPr algn="just"/>
            <a:r>
              <a:rPr lang="es-ES" sz="2400" b="1" dirty="0"/>
              <a:t>Al fin es recompensado su esfuerzo; encuentra a la perdida. ____________ la ___________ porque le ha causado tantas molestias. _____________con un látigo. Ni aun intenta conducirla al redil. En su gozo pone a la temblorosa criatura sobre sus hombros; si está magullada y herida, la ________ en sus brazos, la ________ contra su pecho, para que le dé vida el calor de su propio corazón. Agradecido porque su búsqueda no ha sido en vano, la ________de vuelta al redil.</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9054159" y="3297263"/>
            <a:ext cx="2060025" cy="461665"/>
          </a:xfrm>
          <a:prstGeom prst="rect">
            <a:avLst/>
          </a:prstGeom>
          <a:noFill/>
        </p:spPr>
        <p:txBody>
          <a:bodyPr wrap="square" rtlCol="0">
            <a:spAutoFit/>
          </a:bodyPr>
          <a:lstStyle/>
          <a:p>
            <a:pPr algn="just"/>
            <a:r>
              <a:rPr lang="pt-BR" sz="2400" b="1" dirty="0" err="1">
                <a:solidFill>
                  <a:srgbClr val="C00000"/>
                </a:solidFill>
              </a:rPr>
              <a:t>Entonces</a:t>
            </a:r>
            <a:r>
              <a:rPr lang="pt-BR" sz="2400" b="1" dirty="0">
                <a:solidFill>
                  <a:srgbClr val="C00000"/>
                </a:solidFill>
              </a:rPr>
              <a:t> no</a:t>
            </a:r>
          </a:p>
        </p:txBody>
      </p:sp>
      <p:sp>
        <p:nvSpPr>
          <p:cNvPr id="7" name="CaixaDeTexto 6">
            <a:extLst>
              <a:ext uri="{FF2B5EF4-FFF2-40B4-BE49-F238E27FC236}">
                <a16:creationId xmlns:a16="http://schemas.microsoft.com/office/drawing/2014/main" id="{1B6A68F4-91E8-DF32-4D28-A7DD71E31F36}"/>
              </a:ext>
            </a:extLst>
          </p:cNvPr>
          <p:cNvSpPr txBox="1"/>
          <p:nvPr/>
        </p:nvSpPr>
        <p:spPr>
          <a:xfrm>
            <a:off x="8422214" y="3646574"/>
            <a:ext cx="1661957" cy="461665"/>
          </a:xfrm>
          <a:prstGeom prst="rect">
            <a:avLst/>
          </a:prstGeom>
          <a:noFill/>
        </p:spPr>
        <p:txBody>
          <a:bodyPr wrap="square" rtlCol="0">
            <a:spAutoFit/>
          </a:bodyPr>
          <a:lstStyle/>
          <a:p>
            <a:pPr algn="just"/>
            <a:r>
              <a:rPr lang="pt-BR" sz="2400" b="1" dirty="0">
                <a:solidFill>
                  <a:srgbClr val="C00000"/>
                </a:solidFill>
              </a:rPr>
              <a:t>No </a:t>
            </a:r>
            <a:r>
              <a:rPr lang="pt-BR" sz="2400" b="1" dirty="0" err="1">
                <a:solidFill>
                  <a:srgbClr val="C00000"/>
                </a:solidFill>
              </a:rPr>
              <a:t>la</a:t>
            </a:r>
            <a:r>
              <a:rPr lang="pt-BR" sz="2400" b="1" dirty="0">
                <a:solidFill>
                  <a:srgbClr val="C00000"/>
                </a:solidFill>
              </a:rPr>
              <a:t> </a:t>
            </a:r>
            <a:r>
              <a:rPr lang="pt-BR" sz="2400" b="1" dirty="0" err="1">
                <a:solidFill>
                  <a:srgbClr val="C00000"/>
                </a:solidFill>
              </a:rPr>
              <a:t>arrea</a:t>
            </a:r>
            <a:endParaRPr lang="pt-BR" sz="2400" b="1" dirty="0">
              <a:solidFill>
                <a:srgbClr val="C00000"/>
              </a:solidFill>
            </a:endParaRPr>
          </a:p>
        </p:txBody>
      </p:sp>
      <p:sp>
        <p:nvSpPr>
          <p:cNvPr id="6" name="CaixaDeTexto 5">
            <a:extLst>
              <a:ext uri="{FF2B5EF4-FFF2-40B4-BE49-F238E27FC236}">
                <a16:creationId xmlns:a16="http://schemas.microsoft.com/office/drawing/2014/main" id="{ACA8BAC2-568D-0926-1307-35C6AFA6FF0C}"/>
              </a:ext>
            </a:extLst>
          </p:cNvPr>
          <p:cNvSpPr txBox="1"/>
          <p:nvPr/>
        </p:nvSpPr>
        <p:spPr>
          <a:xfrm>
            <a:off x="9211151" y="4397220"/>
            <a:ext cx="1006878" cy="461665"/>
          </a:xfrm>
          <a:prstGeom prst="rect">
            <a:avLst/>
          </a:prstGeom>
          <a:noFill/>
        </p:spPr>
        <p:txBody>
          <a:bodyPr wrap="square" rtlCol="0">
            <a:spAutoFit/>
          </a:bodyPr>
          <a:lstStyle/>
          <a:p>
            <a:pPr algn="just"/>
            <a:r>
              <a:rPr lang="pt-BR" sz="2400" b="1" dirty="0">
                <a:solidFill>
                  <a:srgbClr val="C00000"/>
                </a:solidFill>
              </a:rPr>
              <a:t>toma</a:t>
            </a:r>
          </a:p>
        </p:txBody>
      </p:sp>
      <p:sp>
        <p:nvSpPr>
          <p:cNvPr id="8" name="CaixaDeTexto 7">
            <a:extLst>
              <a:ext uri="{FF2B5EF4-FFF2-40B4-BE49-F238E27FC236}">
                <a16:creationId xmlns:a16="http://schemas.microsoft.com/office/drawing/2014/main" id="{0D8E4726-10AB-1B4A-20B3-0EFA07CFD08E}"/>
              </a:ext>
            </a:extLst>
          </p:cNvPr>
          <p:cNvSpPr txBox="1"/>
          <p:nvPr/>
        </p:nvSpPr>
        <p:spPr>
          <a:xfrm>
            <a:off x="2586864" y="4734326"/>
            <a:ext cx="1154820" cy="461665"/>
          </a:xfrm>
          <a:prstGeom prst="rect">
            <a:avLst/>
          </a:prstGeom>
          <a:noFill/>
        </p:spPr>
        <p:txBody>
          <a:bodyPr wrap="square" rtlCol="0">
            <a:spAutoFit/>
          </a:bodyPr>
          <a:lstStyle/>
          <a:p>
            <a:pPr algn="just"/>
            <a:r>
              <a:rPr lang="pt-BR" sz="2400" b="1" dirty="0" err="1">
                <a:solidFill>
                  <a:srgbClr val="C00000"/>
                </a:solidFill>
              </a:rPr>
              <a:t>aprieta</a:t>
            </a:r>
            <a:endParaRPr lang="pt-BR" sz="2400" b="1" dirty="0">
              <a:solidFill>
                <a:srgbClr val="C00000"/>
              </a:solidFill>
            </a:endParaRPr>
          </a:p>
        </p:txBody>
      </p:sp>
      <p:sp>
        <p:nvSpPr>
          <p:cNvPr id="16" name="CaixaDeTexto 15">
            <a:extLst>
              <a:ext uri="{FF2B5EF4-FFF2-40B4-BE49-F238E27FC236}">
                <a16:creationId xmlns:a16="http://schemas.microsoft.com/office/drawing/2014/main" id="{D28E8454-04FC-7F28-5BB5-32BCF9B1565A}"/>
              </a:ext>
            </a:extLst>
          </p:cNvPr>
          <p:cNvSpPr txBox="1"/>
          <p:nvPr/>
        </p:nvSpPr>
        <p:spPr>
          <a:xfrm>
            <a:off x="9905499" y="5126846"/>
            <a:ext cx="890600" cy="461665"/>
          </a:xfrm>
          <a:prstGeom prst="rect">
            <a:avLst/>
          </a:prstGeom>
          <a:noFill/>
        </p:spPr>
        <p:txBody>
          <a:bodyPr wrap="square" rtlCol="0">
            <a:spAutoFit/>
          </a:bodyPr>
          <a:lstStyle/>
          <a:p>
            <a:pPr algn="just"/>
            <a:r>
              <a:rPr lang="pt-BR" sz="2400" b="1" dirty="0" err="1">
                <a:solidFill>
                  <a:srgbClr val="C00000"/>
                </a:solidFill>
              </a:rPr>
              <a:t>lleva</a:t>
            </a:r>
            <a:endParaRPr lang="pt-BR" sz="2400" b="1" dirty="0">
              <a:solidFill>
                <a:srgbClr val="C00000"/>
              </a:solidFill>
            </a:endParaRPr>
          </a:p>
        </p:txBody>
      </p:sp>
      <p:sp>
        <p:nvSpPr>
          <p:cNvPr id="17" name="CaixaDeTexto 16">
            <a:extLst>
              <a:ext uri="{FF2B5EF4-FFF2-40B4-BE49-F238E27FC236}">
                <a16:creationId xmlns:a16="http://schemas.microsoft.com/office/drawing/2014/main" id="{4FBA1CF5-D2DC-CCF9-45F8-A62DCB066E82}"/>
              </a:ext>
            </a:extLst>
          </p:cNvPr>
          <p:cNvSpPr txBox="1"/>
          <p:nvPr/>
        </p:nvSpPr>
        <p:spPr>
          <a:xfrm>
            <a:off x="1294880" y="3650428"/>
            <a:ext cx="1702095" cy="461665"/>
          </a:xfrm>
          <a:prstGeom prst="rect">
            <a:avLst/>
          </a:prstGeom>
          <a:noFill/>
        </p:spPr>
        <p:txBody>
          <a:bodyPr wrap="square" rtlCol="0">
            <a:spAutoFit/>
          </a:bodyPr>
          <a:lstStyle/>
          <a:p>
            <a:pPr algn="just"/>
            <a:r>
              <a:rPr lang="pt-BR" sz="2400" b="1" dirty="0">
                <a:solidFill>
                  <a:srgbClr val="C00000"/>
                </a:solidFill>
              </a:rPr>
              <a:t>reprende</a:t>
            </a:r>
          </a:p>
        </p:txBody>
      </p:sp>
    </p:spTree>
    <p:extLst>
      <p:ext uri="{BB962C8B-B14F-4D97-AF65-F5344CB8AC3E}">
        <p14:creationId xmlns:p14="http://schemas.microsoft.com/office/powerpoint/2010/main" val="17058309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6" grpId="0"/>
      <p:bldP spid="8"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301368" y="1094003"/>
            <a:ext cx="9083848" cy="1815882"/>
          </a:xfrm>
          <a:prstGeom prst="rect">
            <a:avLst/>
          </a:prstGeom>
          <a:noFill/>
        </p:spPr>
        <p:txBody>
          <a:bodyPr wrap="square" rtlCol="0">
            <a:spAutoFit/>
          </a:bodyPr>
          <a:lstStyle/>
          <a:p>
            <a:pPr algn="just"/>
            <a:r>
              <a:rPr lang="es-ES" sz="2800" b="1" dirty="0">
                <a:solidFill>
                  <a:srgbClr val="1F402B"/>
                </a:solidFill>
              </a:rPr>
              <a:t> Muchas veces tenemos algún familiar perdido en casa (dracmas perdidas). ¿Qué debemos hacer? ¿Qué lección de la parábola de la moneda perdida podemos aprender y aplicar en nuestras familias? (Ver pp. 34, 35.)</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15151"/>
            <a:ext cx="10237076" cy="2246769"/>
          </a:xfrm>
          <a:prstGeom prst="rect">
            <a:avLst/>
          </a:prstGeom>
          <a:noFill/>
        </p:spPr>
        <p:txBody>
          <a:bodyPr wrap="square" rtlCol="0">
            <a:spAutoFit/>
          </a:bodyPr>
          <a:lstStyle/>
          <a:p>
            <a:pPr algn="just"/>
            <a:r>
              <a:rPr lang="es-ES" sz="2800" b="1" dirty="0"/>
              <a:t>Esta parábola tiene una lección para las familias. Con frecuencia hay gran descuido en el hogar respecto al alma de sus miembros. Entre ellos quizás haya uno que está apartado de Dios; pero cuán poca ansiedad se experimenta con el fin de que en la relación familiar no se pierda uno de los dones confiados por Dios.</a:t>
            </a:r>
            <a:endParaRPr lang="pt-BR" sz="2800" b="1" dirty="0"/>
          </a:p>
        </p:txBody>
      </p:sp>
    </p:spTree>
    <p:extLst>
      <p:ext uri="{BB962C8B-B14F-4D97-AF65-F5344CB8AC3E}">
        <p14:creationId xmlns:p14="http://schemas.microsoft.com/office/powerpoint/2010/main" val="40368740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15151"/>
            <a:ext cx="10237076" cy="2677656"/>
          </a:xfrm>
          <a:prstGeom prst="rect">
            <a:avLst/>
          </a:prstGeom>
          <a:noFill/>
        </p:spPr>
        <p:txBody>
          <a:bodyPr wrap="square" rtlCol="0">
            <a:spAutoFit/>
          </a:bodyPr>
          <a:lstStyle/>
          <a:p>
            <a:pPr algn="just"/>
            <a:r>
              <a:rPr lang="es-ES" sz="2800" b="1" dirty="0"/>
              <a:t>La moneda, aunque yace en el polvo y la basura, todavía es una pieza de plata. Su dueña la _______ porque es de valor. Así _________, aunque degradada por el pecado, es considerada _______a la vista de ______. Así como la moneda lleva la imagen e inscripción del poder ________ , así también el hombre, al ser creado, llevaba la imagen e inscripción de Dios.</a:t>
            </a:r>
            <a:endParaRPr lang="pt-BR" sz="2800" b="1" dirty="0"/>
          </a:p>
        </p:txBody>
      </p:sp>
      <p:sp>
        <p:nvSpPr>
          <p:cNvPr id="12" name="CaixaDeTexto 11">
            <a:extLst>
              <a:ext uri="{FF2B5EF4-FFF2-40B4-BE49-F238E27FC236}">
                <a16:creationId xmlns:a16="http://schemas.microsoft.com/office/drawing/2014/main" id="{8BBAC337-1EFD-1ECF-6BEB-DEF495DB3E59}"/>
              </a:ext>
            </a:extLst>
          </p:cNvPr>
          <p:cNvSpPr txBox="1"/>
          <p:nvPr/>
        </p:nvSpPr>
        <p:spPr>
          <a:xfrm>
            <a:off x="5993314" y="3877170"/>
            <a:ext cx="1047303" cy="461665"/>
          </a:xfrm>
          <a:prstGeom prst="rect">
            <a:avLst/>
          </a:prstGeom>
          <a:noFill/>
        </p:spPr>
        <p:txBody>
          <a:bodyPr wrap="square" rtlCol="0">
            <a:spAutoFit/>
          </a:bodyPr>
          <a:lstStyle/>
          <a:p>
            <a:pPr algn="just"/>
            <a:r>
              <a:rPr lang="pt-BR" sz="2400" b="1" dirty="0">
                <a:solidFill>
                  <a:srgbClr val="C00000"/>
                </a:solidFill>
              </a:rPr>
              <a:t>busca</a:t>
            </a:r>
          </a:p>
        </p:txBody>
      </p:sp>
      <p:sp>
        <p:nvSpPr>
          <p:cNvPr id="13" name="CaixaDeTexto 12">
            <a:extLst>
              <a:ext uri="{FF2B5EF4-FFF2-40B4-BE49-F238E27FC236}">
                <a16:creationId xmlns:a16="http://schemas.microsoft.com/office/drawing/2014/main" id="{EE04EE81-B99F-5C8C-174D-376E07F17E90}"/>
              </a:ext>
            </a:extLst>
          </p:cNvPr>
          <p:cNvSpPr txBox="1"/>
          <p:nvPr/>
        </p:nvSpPr>
        <p:spPr>
          <a:xfrm>
            <a:off x="1057836" y="4292314"/>
            <a:ext cx="1825116" cy="461665"/>
          </a:xfrm>
          <a:prstGeom prst="rect">
            <a:avLst/>
          </a:prstGeom>
          <a:noFill/>
        </p:spPr>
        <p:txBody>
          <a:bodyPr wrap="square" rtlCol="0">
            <a:spAutoFit/>
          </a:bodyPr>
          <a:lstStyle/>
          <a:p>
            <a:pPr algn="just"/>
            <a:r>
              <a:rPr lang="pt-BR" sz="2400" b="1" dirty="0">
                <a:solidFill>
                  <a:srgbClr val="C00000"/>
                </a:solidFill>
              </a:rPr>
              <a:t>toda alma</a:t>
            </a:r>
          </a:p>
        </p:txBody>
      </p:sp>
      <p:sp>
        <p:nvSpPr>
          <p:cNvPr id="14" name="CaixaDeTexto 13">
            <a:extLst>
              <a:ext uri="{FF2B5EF4-FFF2-40B4-BE49-F238E27FC236}">
                <a16:creationId xmlns:a16="http://schemas.microsoft.com/office/drawing/2014/main" id="{F911D5A9-B471-F95E-1563-1BD37AEFD305}"/>
              </a:ext>
            </a:extLst>
          </p:cNvPr>
          <p:cNvSpPr txBox="1"/>
          <p:nvPr/>
        </p:nvSpPr>
        <p:spPr>
          <a:xfrm>
            <a:off x="1057836" y="4727017"/>
            <a:ext cx="1374278" cy="461665"/>
          </a:xfrm>
          <a:prstGeom prst="rect">
            <a:avLst/>
          </a:prstGeom>
          <a:noFill/>
        </p:spPr>
        <p:txBody>
          <a:bodyPr wrap="square" rtlCol="0">
            <a:spAutoFit/>
          </a:bodyPr>
          <a:lstStyle/>
          <a:p>
            <a:pPr algn="just"/>
            <a:r>
              <a:rPr lang="pt-BR" sz="2400" b="1" dirty="0">
                <a:solidFill>
                  <a:srgbClr val="C00000"/>
                </a:solidFill>
              </a:rPr>
              <a:t>preciosa</a:t>
            </a:r>
          </a:p>
        </p:txBody>
      </p:sp>
      <p:sp>
        <p:nvSpPr>
          <p:cNvPr id="15" name="CaixaDeTexto 14">
            <a:extLst>
              <a:ext uri="{FF2B5EF4-FFF2-40B4-BE49-F238E27FC236}">
                <a16:creationId xmlns:a16="http://schemas.microsoft.com/office/drawing/2014/main" id="{7A3A619A-00E9-54BE-C4E2-8C61D0E74741}"/>
              </a:ext>
            </a:extLst>
          </p:cNvPr>
          <p:cNvSpPr txBox="1"/>
          <p:nvPr/>
        </p:nvSpPr>
        <p:spPr>
          <a:xfrm>
            <a:off x="4308085" y="4727016"/>
            <a:ext cx="956441" cy="461665"/>
          </a:xfrm>
          <a:prstGeom prst="rect">
            <a:avLst/>
          </a:prstGeom>
          <a:noFill/>
        </p:spPr>
        <p:txBody>
          <a:bodyPr wrap="square" rtlCol="0">
            <a:spAutoFit/>
          </a:bodyPr>
          <a:lstStyle/>
          <a:p>
            <a:pPr algn="just"/>
            <a:r>
              <a:rPr lang="pt-BR" sz="2400" b="1" dirty="0">
                <a:solidFill>
                  <a:srgbClr val="C00000"/>
                </a:solidFill>
              </a:rPr>
              <a:t>Dios</a:t>
            </a:r>
          </a:p>
        </p:txBody>
      </p:sp>
      <p:sp>
        <p:nvSpPr>
          <p:cNvPr id="16" name="CaixaDeTexto 15">
            <a:extLst>
              <a:ext uri="{FF2B5EF4-FFF2-40B4-BE49-F238E27FC236}">
                <a16:creationId xmlns:a16="http://schemas.microsoft.com/office/drawing/2014/main" id="{679F4587-E8D3-D432-E3D5-A65725834F14}"/>
              </a:ext>
            </a:extLst>
          </p:cNvPr>
          <p:cNvSpPr txBox="1"/>
          <p:nvPr/>
        </p:nvSpPr>
        <p:spPr>
          <a:xfrm>
            <a:off x="4565430" y="5179078"/>
            <a:ext cx="1427884" cy="461665"/>
          </a:xfrm>
          <a:prstGeom prst="rect">
            <a:avLst/>
          </a:prstGeom>
          <a:noFill/>
        </p:spPr>
        <p:txBody>
          <a:bodyPr wrap="square" rtlCol="0">
            <a:spAutoFit/>
          </a:bodyPr>
          <a:lstStyle/>
          <a:p>
            <a:pPr algn="just"/>
            <a:r>
              <a:rPr lang="pt-BR" sz="2400" b="1" dirty="0">
                <a:solidFill>
                  <a:srgbClr val="C00000"/>
                </a:solidFill>
              </a:rPr>
              <a:t>reinante</a:t>
            </a:r>
          </a:p>
        </p:txBody>
      </p:sp>
      <p:sp>
        <p:nvSpPr>
          <p:cNvPr id="18" name="CaixaDeTexto 17">
            <a:extLst>
              <a:ext uri="{FF2B5EF4-FFF2-40B4-BE49-F238E27FC236}">
                <a16:creationId xmlns:a16="http://schemas.microsoft.com/office/drawing/2014/main" id="{5EFCDBBC-A287-1D74-5293-538CAA43C8B1}"/>
              </a:ext>
            </a:extLst>
          </p:cNvPr>
          <p:cNvSpPr txBox="1"/>
          <p:nvPr/>
        </p:nvSpPr>
        <p:spPr>
          <a:xfrm>
            <a:off x="2301368" y="1094003"/>
            <a:ext cx="9083848" cy="1815882"/>
          </a:xfrm>
          <a:prstGeom prst="rect">
            <a:avLst/>
          </a:prstGeom>
          <a:noFill/>
        </p:spPr>
        <p:txBody>
          <a:bodyPr wrap="square" rtlCol="0">
            <a:spAutoFit/>
          </a:bodyPr>
          <a:lstStyle/>
          <a:p>
            <a:pPr algn="just"/>
            <a:r>
              <a:rPr lang="es-ES" sz="2800" b="1" dirty="0">
                <a:solidFill>
                  <a:srgbClr val="1F402B"/>
                </a:solidFill>
              </a:rPr>
              <a:t> Muchas veces tenemos algún familiar perdido en casa (dracmas perdidas). ¿Qué debemos hacer? ¿Qué lección de la parábola de la moneda perdida podemos aprender y aplicar en nuestras familias? (Ver pp. 34, 35.)</a:t>
            </a:r>
            <a:endParaRPr lang="pt-BR" sz="2800" b="1" dirty="0">
              <a:solidFill>
                <a:srgbClr val="1F402B"/>
              </a:solidFill>
            </a:endParaRPr>
          </a:p>
        </p:txBody>
      </p:sp>
    </p:spTree>
    <p:extLst>
      <p:ext uri="{BB962C8B-B14F-4D97-AF65-F5344CB8AC3E}">
        <p14:creationId xmlns:p14="http://schemas.microsoft.com/office/powerpoint/2010/main" val="18573261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2906110" cy="523220"/>
          </a:xfrm>
          <a:prstGeom prst="rect">
            <a:avLst/>
          </a:prstGeom>
          <a:noFill/>
        </p:spPr>
        <p:txBody>
          <a:bodyPr wrap="square" rtlCol="0">
            <a:spAutoFit/>
          </a:bodyPr>
          <a:lstStyle/>
          <a:p>
            <a:pPr algn="just"/>
            <a:r>
              <a:rPr lang="pt-BR" sz="2800" b="1" dirty="0">
                <a:solidFill>
                  <a:srgbClr val="1F402B"/>
                </a:solidFill>
              </a:rPr>
              <a:t>Para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5" y="2104648"/>
            <a:ext cx="6474372" cy="2554545"/>
          </a:xfrm>
          <a:prstGeom prst="rect">
            <a:avLst/>
          </a:prstGeom>
          <a:noFill/>
        </p:spPr>
        <p:txBody>
          <a:bodyPr wrap="square" rtlCol="0">
            <a:spAutoFit/>
          </a:bodyPr>
          <a:lstStyle/>
          <a:p>
            <a:pPr algn="just"/>
            <a:r>
              <a:rPr lang="es-ES" sz="3200" b="1" dirty="0">
                <a:solidFill>
                  <a:schemeClr val="bg1"/>
                </a:solidFill>
                <a:effectLst>
                  <a:outerShdw blurRad="50800" dist="38100" dir="5400000" algn="t" rotWithShape="0">
                    <a:prstClr val="black">
                      <a:alpha val="40000"/>
                    </a:prstClr>
                  </a:outerShdw>
                </a:effectLst>
              </a:rPr>
              <a:t>Muchos hacen tanto por los demás, pero se olvidan de sus familiares que han abandonado el camino de Dios. ¿Qué hacer para salvar a los que están en nuestra casa? (Ver p. 35.)</a:t>
            </a:r>
            <a:endParaRPr lang="pt-BR" sz="32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413641" y="1343937"/>
            <a:ext cx="9212317" cy="3108543"/>
          </a:xfrm>
          <a:prstGeom prst="rect">
            <a:avLst/>
          </a:prstGeom>
          <a:noFill/>
        </p:spPr>
        <p:txBody>
          <a:bodyPr wrap="square" rtlCol="0">
            <a:spAutoFit/>
          </a:bodyPr>
          <a:lstStyle/>
          <a:p>
            <a:pPr algn="ctr"/>
            <a:r>
              <a:rPr lang="es-ES" sz="2800" b="1" i="1" dirty="0">
                <a:solidFill>
                  <a:srgbClr val="1F402B"/>
                </a:solidFill>
              </a:rPr>
              <a:t>Hay padres y madres que anhelan trabajar en algún campo misionero; hay muchos que son activos en su obra cristiana fuera de su hogar, mientras que sus propios hijos son extraños al Salvador y su amor. Muchos padres confían al pastor o al maestro de Escuela Sabática la obra de ganar a sus hijos para Cristo; pero al hacerlo descuidan su propia responsabilidad recibida de Dios. </a:t>
            </a:r>
            <a:endParaRPr lang="pt-BR" sz="2800" b="1" i="1" dirty="0">
              <a:solidFill>
                <a:srgbClr val="1F402B"/>
              </a:solidFill>
            </a:endParaRPr>
          </a:p>
        </p:txBody>
      </p:sp>
    </p:spTree>
    <p:extLst>
      <p:ext uri="{BB962C8B-B14F-4D97-AF65-F5344CB8AC3E}">
        <p14:creationId xmlns:p14="http://schemas.microsoft.com/office/powerpoint/2010/main" val="4373002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166647" y="1396489"/>
            <a:ext cx="9643241" cy="3539430"/>
          </a:xfrm>
          <a:prstGeom prst="rect">
            <a:avLst/>
          </a:prstGeom>
          <a:noFill/>
        </p:spPr>
        <p:txBody>
          <a:bodyPr wrap="square" rtlCol="0">
            <a:spAutoFit/>
          </a:bodyPr>
          <a:lstStyle/>
          <a:p>
            <a:pPr algn="ctr"/>
            <a:r>
              <a:rPr lang="es-ES" sz="2800" b="1" i="1" dirty="0">
                <a:solidFill>
                  <a:srgbClr val="1F402B"/>
                </a:solidFill>
              </a:rPr>
              <a:t>Todos los ángeles del cielo están dispuestos a cooperar en esta obra. Todos los recursos del cielo están a disposición de quienes tratan de salvar a los perdidos. Los ángeles los ayudarán a llegar hasta los más descuidados y más endurecidos. Y cuando uno retorna a Dios, se alegra todo el cielo; los serafines y los querubines tañen sus arpas de oro, y cantan alabanzas a Dios y al Cordero por su misericordia y bondad</a:t>
            </a:r>
          </a:p>
          <a:p>
            <a:pPr algn="ctr"/>
            <a:r>
              <a:rPr lang="es-ES" sz="2800" b="1" i="1" dirty="0">
                <a:solidFill>
                  <a:srgbClr val="1F402B"/>
                </a:solidFill>
              </a:rPr>
              <a:t>amante hacia los hijos de los hombres (p. 36).</a:t>
            </a:r>
            <a:endParaRPr lang="pt-BR" sz="2800" b="1" i="1" dirty="0">
              <a:solidFill>
                <a:srgbClr val="1F402B"/>
              </a:solidFill>
            </a:endParaRPr>
          </a:p>
        </p:txBody>
      </p:sp>
    </p:spTree>
    <p:extLst>
      <p:ext uri="{BB962C8B-B14F-4D97-AF65-F5344CB8AC3E}">
        <p14:creationId xmlns:p14="http://schemas.microsoft.com/office/powerpoint/2010/main" val="40550475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091559" y="1566041"/>
            <a:ext cx="7693572" cy="2246769"/>
          </a:xfrm>
          <a:prstGeom prst="rect">
            <a:avLst/>
          </a:prstGeom>
          <a:noFill/>
        </p:spPr>
        <p:txBody>
          <a:bodyPr wrap="square" rtlCol="0">
            <a:spAutoFit/>
          </a:bodyPr>
          <a:lstStyle/>
          <a:p>
            <a:pPr algn="ctr"/>
            <a:r>
              <a:rPr lang="es-ES" sz="2800" b="1" i="1" u="none" strike="noStrike" baseline="0" dirty="0"/>
              <a:t>Cuando los “publicanos y pecadores” se reunían alrededor de Cristo, los rabinos expresaban su descontento. Y decían: “Este recibe a los pecadores, y come con</a:t>
            </a:r>
          </a:p>
          <a:p>
            <a:pPr algn="ctr"/>
            <a:r>
              <a:rPr lang="es-ES" sz="2800" b="1" i="1" u="none" strike="noStrike" baseline="0" dirty="0"/>
              <a:t>ellos” (Luc. 15:1, 2).</a:t>
            </a:r>
            <a:endParaRPr lang="pt-BR" sz="2800" b="1" dirty="0"/>
          </a:p>
        </p:txBody>
      </p:sp>
    </p:spTree>
    <p:extLst>
      <p:ext uri="{BB962C8B-B14F-4D97-AF65-F5344CB8AC3E}">
        <p14:creationId xmlns:p14="http://schemas.microsoft.com/office/powerpoint/2010/main" val="3575869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091559" y="1566041"/>
            <a:ext cx="7693572" cy="3970318"/>
          </a:xfrm>
          <a:prstGeom prst="rect">
            <a:avLst/>
          </a:prstGeom>
          <a:noFill/>
        </p:spPr>
        <p:txBody>
          <a:bodyPr wrap="square" rtlCol="0">
            <a:spAutoFit/>
          </a:bodyPr>
          <a:lstStyle/>
          <a:p>
            <a:pPr algn="ctr"/>
            <a:r>
              <a:rPr lang="es-ES" sz="2800" b="1" i="1" u="none" strike="noStrike" baseline="0" dirty="0"/>
              <a:t>Con esta acusación, insinuaban que a Cristo le gustaba asociarse con los pecadores y los viles, y que era insensible a su iniquidad. Los rabinos se habían desilusionado con Jesús. ¿Por qué él, que pretendía tener un carácter tan elevado, no se</a:t>
            </a:r>
          </a:p>
          <a:p>
            <a:pPr algn="ctr"/>
            <a:r>
              <a:rPr lang="es-ES" sz="2800" b="1" i="1" u="none" strike="noStrike" baseline="0" dirty="0"/>
              <a:t>juntaba con ellos y seguía sus métodos de enseñanza? ¿Por qué se comportaba tan</a:t>
            </a:r>
          </a:p>
          <a:p>
            <a:pPr algn="ctr"/>
            <a:r>
              <a:rPr lang="es-ES" sz="2800" b="1" i="1" u="none" strike="noStrike" baseline="0" dirty="0"/>
              <a:t>modestamente, trabajando entre todas las clases sociales? (p. 29).</a:t>
            </a:r>
            <a:endParaRPr lang="pt-BR" sz="2800" b="1" dirty="0"/>
          </a:p>
        </p:txBody>
      </p:sp>
    </p:spTree>
    <p:extLst>
      <p:ext uri="{BB962C8B-B14F-4D97-AF65-F5344CB8AC3E}">
        <p14:creationId xmlns:p14="http://schemas.microsoft.com/office/powerpoint/2010/main" val="333216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246769"/>
          </a:xfrm>
          <a:prstGeom prst="rect">
            <a:avLst/>
          </a:prstGeom>
          <a:noFill/>
        </p:spPr>
        <p:txBody>
          <a:bodyPr wrap="square" rtlCol="0">
            <a:spAutoFit/>
          </a:bodyPr>
          <a:lstStyle/>
          <a:p>
            <a:pPr algn="just"/>
            <a:r>
              <a:rPr lang="es-ES" sz="2800" b="1" dirty="0"/>
              <a:t>Quienes acudían a Jesús sentían en su presencia que, aun para ellos _____________, del hoyo del pecado. Los fariseos habían tenido solo desprecio y ___________ para ellos; pero Cristo los saludaba como a ____________ , indudablemente alejados de la casa del Padre, pero no olvidados por el corazón del Padre.</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1345318" y="3724997"/>
            <a:ext cx="2104185" cy="461665"/>
          </a:xfrm>
          <a:prstGeom prst="rect">
            <a:avLst/>
          </a:prstGeom>
          <a:noFill/>
        </p:spPr>
        <p:txBody>
          <a:bodyPr wrap="square" rtlCol="0">
            <a:spAutoFit/>
          </a:bodyPr>
          <a:lstStyle/>
          <a:p>
            <a:pPr algn="just"/>
            <a:r>
              <a:rPr lang="pt-BR" sz="2400" b="1" dirty="0" err="1">
                <a:solidFill>
                  <a:srgbClr val="C00000"/>
                </a:solidFill>
              </a:rPr>
              <a:t>había</a:t>
            </a:r>
            <a:r>
              <a:rPr lang="pt-BR" sz="2400" b="1" dirty="0">
                <a:solidFill>
                  <a:srgbClr val="C00000"/>
                </a:solidFill>
              </a:rPr>
              <a:t> escape</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3771056" y="4186662"/>
            <a:ext cx="2104185" cy="461665"/>
          </a:xfrm>
          <a:prstGeom prst="rect">
            <a:avLst/>
          </a:prstGeom>
          <a:noFill/>
        </p:spPr>
        <p:txBody>
          <a:bodyPr wrap="square" rtlCol="0">
            <a:spAutoFit/>
          </a:bodyPr>
          <a:lstStyle/>
          <a:p>
            <a:pPr algn="just"/>
            <a:r>
              <a:rPr lang="pt-BR" sz="2400" b="1" dirty="0" err="1">
                <a:solidFill>
                  <a:srgbClr val="C00000"/>
                </a:solidFill>
              </a:rPr>
              <a:t>condenacíon</a:t>
            </a:r>
            <a:endParaRPr lang="pt-BR" sz="2400" b="1" dirty="0">
              <a:solidFill>
                <a:srgbClr val="C00000"/>
              </a:solidFill>
            </a:endParaRP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23090" y="1062685"/>
            <a:ext cx="9307934" cy="1815882"/>
          </a:xfrm>
          <a:prstGeom prst="rect">
            <a:avLst/>
          </a:prstGeom>
          <a:noFill/>
        </p:spPr>
        <p:txBody>
          <a:bodyPr wrap="square" rtlCol="0">
            <a:spAutoFit/>
          </a:bodyPr>
          <a:lstStyle/>
          <a:p>
            <a:pPr algn="just"/>
            <a:r>
              <a:rPr lang="es-ES" sz="2800" b="1" dirty="0">
                <a:solidFill>
                  <a:srgbClr val="1F402B"/>
                </a:solidFill>
              </a:rPr>
              <a:t>A veces actuamos con dureza con los que cometen errores. Esto logra que ellos se sienta aún más perdidos. ¿Cómo se sintieron los pecadores en la presencia de Jesús? ¿Qué recibieron de los fariseos los que yerran? (Ver p. 29, 30.)</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043C3104-5126-CEAB-DC92-6C94665E451F}"/>
              </a:ext>
            </a:extLst>
          </p:cNvPr>
          <p:cNvSpPr txBox="1"/>
          <p:nvPr/>
        </p:nvSpPr>
        <p:spPr>
          <a:xfrm>
            <a:off x="2579680" y="4634982"/>
            <a:ext cx="2382752" cy="461665"/>
          </a:xfrm>
          <a:prstGeom prst="rect">
            <a:avLst/>
          </a:prstGeom>
          <a:noFill/>
        </p:spPr>
        <p:txBody>
          <a:bodyPr wrap="square" rtlCol="0">
            <a:spAutoFit/>
          </a:bodyPr>
          <a:lstStyle/>
          <a:p>
            <a:pPr algn="just"/>
            <a:r>
              <a:rPr lang="pt-BR" sz="2400" b="1" dirty="0" err="1">
                <a:solidFill>
                  <a:srgbClr val="C00000"/>
                </a:solidFill>
              </a:rPr>
              <a:t>hijos</a:t>
            </a:r>
            <a:r>
              <a:rPr lang="pt-BR" sz="2400" b="1" dirty="0">
                <a:solidFill>
                  <a:srgbClr val="C00000"/>
                </a:solidFill>
              </a:rPr>
              <a:t> de Dios</a:t>
            </a:r>
          </a:p>
        </p:txBody>
      </p:sp>
    </p:spTree>
    <p:extLst>
      <p:ext uri="{BB962C8B-B14F-4D97-AF65-F5344CB8AC3E}">
        <p14:creationId xmlns:p14="http://schemas.microsoft.com/office/powerpoint/2010/main" val="18872120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58331"/>
            <a:ext cx="10237076" cy="1815882"/>
          </a:xfrm>
          <a:prstGeom prst="rect">
            <a:avLst/>
          </a:prstGeom>
          <a:noFill/>
        </p:spPr>
        <p:txBody>
          <a:bodyPr wrap="square" rtlCol="0">
            <a:spAutoFit/>
          </a:bodyPr>
          <a:lstStyle/>
          <a:p>
            <a:pPr algn="just"/>
            <a:r>
              <a:rPr lang="es-ES" sz="2800" b="1" dirty="0"/>
              <a:t>Y su misma miseria y pecado solo los convertía en mayor grado en el objeto de su compasión. Cuanto más se habían extraviado de él, tanto más ferviente era el anhelo y mayor el sacrificio hecho para su rescate.</a:t>
            </a:r>
            <a:endParaRPr lang="pt-BR" sz="2800" b="1" dirty="0"/>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6" name="CaixaDeTexto 5">
            <a:extLst>
              <a:ext uri="{FF2B5EF4-FFF2-40B4-BE49-F238E27FC236}">
                <a16:creationId xmlns:a16="http://schemas.microsoft.com/office/drawing/2014/main" id="{D07B9284-C7B5-0995-F39E-CD64BA205537}"/>
              </a:ext>
            </a:extLst>
          </p:cNvPr>
          <p:cNvSpPr txBox="1"/>
          <p:nvPr/>
        </p:nvSpPr>
        <p:spPr>
          <a:xfrm>
            <a:off x="2123090" y="1062685"/>
            <a:ext cx="9307934" cy="1815882"/>
          </a:xfrm>
          <a:prstGeom prst="rect">
            <a:avLst/>
          </a:prstGeom>
          <a:noFill/>
        </p:spPr>
        <p:txBody>
          <a:bodyPr wrap="square" rtlCol="0">
            <a:spAutoFit/>
          </a:bodyPr>
          <a:lstStyle/>
          <a:p>
            <a:pPr algn="just"/>
            <a:r>
              <a:rPr lang="es-ES" sz="2800" b="1" dirty="0">
                <a:solidFill>
                  <a:srgbClr val="1F402B"/>
                </a:solidFill>
              </a:rPr>
              <a:t>A veces actuamos con dureza con los que cometen errores. Esto logra que ellos se sienta aún más perdidos. ¿Cómo se sintieron los pecadores en la presencia de Jesús? ¿Qué recibieron de los fariseos los que yerran? (Ver p. 29, 30.)</a:t>
            </a:r>
            <a:endParaRPr lang="pt-BR" sz="2800" b="1" dirty="0">
              <a:solidFill>
                <a:srgbClr val="1F402B"/>
              </a:solidFill>
            </a:endParaRPr>
          </a:p>
        </p:txBody>
      </p:sp>
    </p:spTree>
    <p:extLst>
      <p:ext uri="{BB962C8B-B14F-4D97-AF65-F5344CB8AC3E}">
        <p14:creationId xmlns:p14="http://schemas.microsoft.com/office/powerpoint/2010/main" val="15059140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231594"/>
            <a:ext cx="9188964" cy="1384995"/>
          </a:xfrm>
          <a:prstGeom prst="rect">
            <a:avLst/>
          </a:prstGeom>
          <a:noFill/>
        </p:spPr>
        <p:txBody>
          <a:bodyPr wrap="square" rtlCol="0">
            <a:spAutoFit/>
          </a:bodyPr>
          <a:lstStyle/>
          <a:p>
            <a:pPr algn="just"/>
            <a:r>
              <a:rPr lang="es-ES" sz="2800" b="1" dirty="0">
                <a:solidFill>
                  <a:srgbClr val="1F402B"/>
                </a:solidFill>
              </a:rPr>
              <a:t>Todos somos hijos de Dios, no importa lo lejos que hayamos llegado. ¿Qué dijo Jesús acerca de los despreciados? ¿Qué quiere hacer Dios por el que se ha descarriado? (Ver p. 30.)</a:t>
            </a:r>
            <a:endParaRPr lang="pt-BR" sz="2800" b="1" dirty="0">
              <a:solidFill>
                <a:srgbClr val="1F402B"/>
              </a:solidFill>
            </a:endParaRP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246769"/>
          </a:xfrm>
          <a:prstGeom prst="rect">
            <a:avLst/>
          </a:prstGeom>
          <a:noFill/>
        </p:spPr>
        <p:txBody>
          <a:bodyPr wrap="square" rtlCol="0">
            <a:spAutoFit/>
          </a:bodyPr>
          <a:lstStyle/>
          <a:p>
            <a:pPr algn="just"/>
            <a:r>
              <a:rPr lang="es-ES" sz="2800" b="1" dirty="0"/>
              <a:t>Estas almas a quienes ustedes desprecian, dijo Jesús, son la ___________ de _____ . Son suyas por creación y por redención, y son de valor a su vista. Así como el pastor ama a sus ovejas, y no puede descansar aunque le falte una sola, así, y en un grado infinitamente superior, Dios ama a toda alma desechada.</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1124310" y="3648198"/>
            <a:ext cx="1692167" cy="461665"/>
          </a:xfrm>
          <a:prstGeom prst="rect">
            <a:avLst/>
          </a:prstGeom>
          <a:noFill/>
        </p:spPr>
        <p:txBody>
          <a:bodyPr wrap="square" rtlCol="0">
            <a:spAutoFit/>
          </a:bodyPr>
          <a:lstStyle/>
          <a:p>
            <a:pPr algn="just"/>
            <a:r>
              <a:rPr lang="pt-BR" sz="2400" b="1" dirty="0" err="1">
                <a:solidFill>
                  <a:srgbClr val="C00000"/>
                </a:solidFill>
              </a:rPr>
              <a:t>propiedad</a:t>
            </a:r>
            <a:endParaRPr lang="pt-BR" sz="2400" b="1" dirty="0">
              <a:solidFill>
                <a:srgbClr val="C00000"/>
              </a:solidFill>
            </a:endParaRPr>
          </a:p>
        </p:txBody>
      </p:sp>
      <p:sp>
        <p:nvSpPr>
          <p:cNvPr id="6" name="CaixaDeTexto 5">
            <a:extLst>
              <a:ext uri="{FF2B5EF4-FFF2-40B4-BE49-F238E27FC236}">
                <a16:creationId xmlns:a16="http://schemas.microsoft.com/office/drawing/2014/main" id="{B61B3EAF-4D5C-246B-D7FB-F1F92AF12820}"/>
              </a:ext>
            </a:extLst>
          </p:cNvPr>
          <p:cNvSpPr txBox="1"/>
          <p:nvPr/>
        </p:nvSpPr>
        <p:spPr>
          <a:xfrm>
            <a:off x="3604394" y="3660198"/>
            <a:ext cx="989286" cy="461665"/>
          </a:xfrm>
          <a:prstGeom prst="rect">
            <a:avLst/>
          </a:prstGeom>
          <a:noFill/>
        </p:spPr>
        <p:txBody>
          <a:bodyPr wrap="square" rtlCol="0">
            <a:spAutoFit/>
          </a:bodyPr>
          <a:lstStyle/>
          <a:p>
            <a:pPr algn="just"/>
            <a:r>
              <a:rPr lang="pt-BR" sz="2400" b="1" dirty="0">
                <a:solidFill>
                  <a:srgbClr val="C00000"/>
                </a:solidFill>
              </a:rPr>
              <a:t>Dios</a:t>
            </a:r>
          </a:p>
        </p:txBody>
      </p:sp>
    </p:spTree>
    <p:extLst>
      <p:ext uri="{BB962C8B-B14F-4D97-AF65-F5344CB8AC3E}">
        <p14:creationId xmlns:p14="http://schemas.microsoft.com/office/powerpoint/2010/main" val="25598012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1384995"/>
          </a:xfrm>
          <a:prstGeom prst="rect">
            <a:avLst/>
          </a:prstGeom>
          <a:noFill/>
        </p:spPr>
        <p:txBody>
          <a:bodyPr wrap="square" rtlCol="0">
            <a:spAutoFit/>
          </a:bodyPr>
          <a:lstStyle/>
          <a:p>
            <a:pPr algn="just"/>
            <a:r>
              <a:rPr lang="es-ES" sz="2800" b="1" dirty="0"/>
              <a:t>Los hombres pueden negar el derecho de su amor, pueden extraviarse de él, pueden elegir otro amo; y sin embargo son de Dios, y él anhela ________ a los suyos (</a:t>
            </a:r>
            <a:r>
              <a:rPr lang="es-ES" sz="2800" b="1" dirty="0" err="1"/>
              <a:t>Eze</a:t>
            </a:r>
            <a:r>
              <a:rPr lang="es-ES" sz="2800" b="1" dirty="0"/>
              <a:t>. 34:12).</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3534399" y="4100751"/>
            <a:ext cx="1289849" cy="461665"/>
          </a:xfrm>
          <a:prstGeom prst="rect">
            <a:avLst/>
          </a:prstGeom>
          <a:noFill/>
        </p:spPr>
        <p:txBody>
          <a:bodyPr wrap="square" rtlCol="0">
            <a:spAutoFit/>
          </a:bodyPr>
          <a:lstStyle/>
          <a:p>
            <a:pPr algn="just"/>
            <a:r>
              <a:rPr lang="pt-BR" sz="2400" b="1" dirty="0">
                <a:solidFill>
                  <a:srgbClr val="C00000"/>
                </a:solidFill>
              </a:rPr>
              <a:t>recobrar</a:t>
            </a:r>
          </a:p>
        </p:txBody>
      </p:sp>
      <p:sp>
        <p:nvSpPr>
          <p:cNvPr id="14" name="CaixaDeTexto 13">
            <a:extLst>
              <a:ext uri="{FF2B5EF4-FFF2-40B4-BE49-F238E27FC236}">
                <a16:creationId xmlns:a16="http://schemas.microsoft.com/office/drawing/2014/main" id="{E544D427-1329-BAD8-DCED-D35A441EA04A}"/>
              </a:ext>
            </a:extLst>
          </p:cNvPr>
          <p:cNvSpPr txBox="1"/>
          <p:nvPr/>
        </p:nvSpPr>
        <p:spPr>
          <a:xfrm>
            <a:off x="2222642" y="1231594"/>
            <a:ext cx="9188964" cy="1384995"/>
          </a:xfrm>
          <a:prstGeom prst="rect">
            <a:avLst/>
          </a:prstGeom>
          <a:noFill/>
        </p:spPr>
        <p:txBody>
          <a:bodyPr wrap="square" rtlCol="0">
            <a:spAutoFit/>
          </a:bodyPr>
          <a:lstStyle/>
          <a:p>
            <a:pPr algn="just"/>
            <a:r>
              <a:rPr lang="es-ES" sz="2800" b="1" dirty="0">
                <a:solidFill>
                  <a:srgbClr val="1F402B"/>
                </a:solidFill>
              </a:rPr>
              <a:t>Todos somos hijos de Dios, no importa lo lejos que hayamos llegado. ¿Qué dijo Jesús acerca de los despreciados? ¿Qué quiere hacer Dios por el que se ha descarriado? (Ver p. 30.)</a:t>
            </a:r>
            <a:endParaRPr lang="pt-BR" sz="2800" b="1" dirty="0">
              <a:solidFill>
                <a:srgbClr val="1F402B"/>
              </a:solidFill>
            </a:endParaRPr>
          </a:p>
        </p:txBody>
      </p:sp>
    </p:spTree>
    <p:extLst>
      <p:ext uri="{BB962C8B-B14F-4D97-AF65-F5344CB8AC3E}">
        <p14:creationId xmlns:p14="http://schemas.microsoft.com/office/powerpoint/2010/main" val="20724543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262123"/>
            <a:ext cx="9165316" cy="1384995"/>
          </a:xfrm>
          <a:prstGeom prst="rect">
            <a:avLst/>
          </a:prstGeom>
          <a:noFill/>
        </p:spPr>
        <p:txBody>
          <a:bodyPr wrap="square" rtlCol="0">
            <a:spAutoFit/>
          </a:bodyPr>
          <a:lstStyle/>
          <a:p>
            <a:pPr algn="just"/>
            <a:r>
              <a:rPr lang="es-ES" sz="2800" b="1" dirty="0">
                <a:solidFill>
                  <a:srgbClr val="1F402B"/>
                </a:solidFill>
              </a:rPr>
              <a:t>Muchas familias tienen una oveja descarriada que se pierde en otros caminos. ¿Qué ejemplo y qué guía nos da Jesús al respecto? (Ver p. 31.)</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051348"/>
            <a:ext cx="10237076" cy="3108543"/>
          </a:xfrm>
          <a:prstGeom prst="rect">
            <a:avLst/>
          </a:prstGeom>
          <a:noFill/>
        </p:spPr>
        <p:txBody>
          <a:bodyPr wrap="square" rtlCol="0">
            <a:spAutoFit/>
          </a:bodyPr>
          <a:lstStyle/>
          <a:p>
            <a:pPr algn="just"/>
            <a:r>
              <a:rPr lang="es-ES" sz="2800" b="1" dirty="0"/>
              <a:t>El pastor que descubre que falta una de sus ovejas, no mira descuidadamente al rebaño que está seguro y dice: “Tengo 99, y me sería una molestia demasiado grande ir en busca de la extraviada. Que regrese, y yo abriré la puerta del redil y la dejaré entrar”. No; tan pronto como se extravía la oveja, el pastor se llena de pesar y ansiedad. Cuenta y recuenta el rebaño, y cuando está seguro de que se ha perdido una oveja, no duerme.</a:t>
            </a:r>
            <a:endParaRPr lang="pt-BR" sz="2800" b="1" dirty="0"/>
          </a:p>
        </p:txBody>
      </p:sp>
    </p:spTree>
    <p:extLst>
      <p:ext uri="{BB962C8B-B14F-4D97-AF65-F5344CB8AC3E}">
        <p14:creationId xmlns:p14="http://schemas.microsoft.com/office/powerpoint/2010/main" val="27273002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1715</TotalTime>
  <Words>1321</Words>
  <Application>Microsoft Office PowerPoint</Application>
  <PresentationFormat>Widescreen</PresentationFormat>
  <Paragraphs>60</Paragraphs>
  <Slides>17</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17</vt:i4>
      </vt:variant>
    </vt:vector>
  </HeadingPairs>
  <TitlesOfParts>
    <vt:vector size="21"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Alana Seifert</cp:lastModifiedBy>
  <cp:revision>9</cp:revision>
  <dcterms:created xsi:type="dcterms:W3CDTF">2022-08-23T09:51:50Z</dcterms:created>
  <dcterms:modified xsi:type="dcterms:W3CDTF">2022-09-13T01:36:19Z</dcterms:modified>
</cp:coreProperties>
</file>